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6" r:id="rId4"/>
    <p:sldId id="321" r:id="rId5"/>
    <p:sldId id="325" r:id="rId6"/>
    <p:sldId id="324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FF"/>
    <a:srgbClr val="FF66FF"/>
    <a:srgbClr val="0000CC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1k6nidG2Is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in.naver.com/qna/detail.nhn?d1id=3&amp;dirId=316&amp;docId=334416995&amp;qb=6rKM7J6E7KSR64+F7J2AIOyniOuzkQ==&amp;enc=utf8&amp;section=kin&amp;rank=3&amp;search_sort=0&amp;spq=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Skg4J1UF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UaED0vpbUZ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Zqf-0u7M7U" TargetMode="External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게임 중독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116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아래 질문에 대해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서로 의견을 나눠 보세요</a:t>
            </a:r>
            <a:r>
              <a:rPr lang="en-US" altLang="ko-KR" sz="3600" b="1" dirty="0"/>
              <a:t>.</a:t>
            </a:r>
            <a:r>
              <a:rPr lang="ko-KR" altLang="en-US" sz="3600" b="1" dirty="0"/>
              <a:t> </a:t>
            </a:r>
            <a:endParaRPr lang="en-US" altLang="ko-KR" sz="3600" b="1" dirty="0"/>
          </a:p>
          <a:p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https://www.youtube.com/watch?v=01k6nidG2Is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endParaRPr lang="en-US" altLang="ko-KR" sz="1100" b="1" dirty="0"/>
          </a:p>
          <a:p>
            <a:r>
              <a:rPr lang="en-US" altLang="ko-KR" sz="2000" b="1" dirty="0"/>
              <a:t>       </a:t>
            </a:r>
            <a:endParaRPr lang="en-US" altLang="ko-KR" sz="2000" b="1" dirty="0">
              <a:solidFill>
                <a:srgbClr val="0000CC"/>
              </a:solidFill>
            </a:endParaRPr>
          </a:p>
          <a:p>
            <a:r>
              <a:rPr lang="en-US" altLang="ko-KR" sz="2000" b="1" dirty="0">
                <a:solidFill>
                  <a:srgbClr val="0000CC"/>
                </a:solidFill>
              </a:rPr>
              <a:t>        </a:t>
            </a:r>
            <a:r>
              <a:rPr lang="en-US" altLang="ko-KR" sz="2800" b="1" dirty="0">
                <a:solidFill>
                  <a:srgbClr val="0000CC"/>
                </a:solidFill>
              </a:rPr>
              <a:t>1. </a:t>
            </a:r>
            <a:r>
              <a:rPr lang="ko-KR" altLang="en-US" sz="2800" b="1" dirty="0">
                <a:solidFill>
                  <a:srgbClr val="0000CC"/>
                </a:solidFill>
              </a:rPr>
              <a:t>여러분은 게임을 하나요</a:t>
            </a:r>
            <a:r>
              <a:rPr lang="en-US" altLang="ko-KR" sz="2800" b="1" dirty="0">
                <a:solidFill>
                  <a:srgbClr val="0000CC"/>
                </a:solidFill>
              </a:rPr>
              <a:t>? </a:t>
            </a:r>
            <a:r>
              <a:rPr lang="ko-KR" altLang="en-US" sz="2800" b="1" dirty="0">
                <a:solidFill>
                  <a:srgbClr val="0000CC"/>
                </a:solidFill>
              </a:rPr>
              <a:t>하루에 얼마나 하나요</a:t>
            </a:r>
            <a:r>
              <a:rPr lang="en-US" altLang="ko-KR" sz="2800" b="1" dirty="0">
                <a:solidFill>
                  <a:srgbClr val="0000CC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</a:rPr>
              <a:t>      2. </a:t>
            </a:r>
            <a:r>
              <a:rPr lang="ko-KR" altLang="en-US" sz="2800" b="1" dirty="0">
                <a:solidFill>
                  <a:srgbClr val="0000CC"/>
                </a:solidFill>
              </a:rPr>
              <a:t>여러분은 게임을 하지 않을 때 어떤 생각이 드나요</a:t>
            </a:r>
            <a:r>
              <a:rPr lang="en-US" altLang="ko-KR" sz="2800" b="1" dirty="0">
                <a:solidFill>
                  <a:srgbClr val="0000CC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</a:rPr>
              <a:t>      3. </a:t>
            </a:r>
            <a:r>
              <a:rPr lang="ko-KR" altLang="en-US" sz="2800" b="1" dirty="0">
                <a:solidFill>
                  <a:srgbClr val="0000CC"/>
                </a:solidFill>
              </a:rPr>
              <a:t>게임 중독자를 본 적이 있나요</a:t>
            </a:r>
            <a:r>
              <a:rPr lang="en-US" altLang="ko-KR" sz="2800" b="1" dirty="0">
                <a:solidFill>
                  <a:srgbClr val="0000CC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</a:rPr>
              <a:t>      4. </a:t>
            </a:r>
            <a:r>
              <a:rPr lang="ko-KR" altLang="en-US" sz="2800" b="1" dirty="0">
                <a:solidFill>
                  <a:srgbClr val="0000CC"/>
                </a:solidFill>
              </a:rPr>
              <a:t>게임에 중독된 사람들은 어떤 증상이 있다고 했나요</a:t>
            </a:r>
            <a:r>
              <a:rPr lang="en-US" altLang="ko-KR" sz="2800" b="1" dirty="0">
                <a:solidFill>
                  <a:srgbClr val="0000CC"/>
                </a:solidFill>
              </a:rPr>
              <a:t>?</a:t>
            </a:r>
          </a:p>
        </p:txBody>
      </p:sp>
      <p:pic>
        <p:nvPicPr>
          <p:cNvPr id="6" name="Graphic 5" descr="Head with gears">
            <a:extLst>
              <a:ext uri="{FF2B5EF4-FFF2-40B4-BE49-F238E27FC236}">
                <a16:creationId xmlns:a16="http://schemas.microsoft.com/office/drawing/2014/main" id="{93803AAB-081F-412D-99CD-6075FDCEC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993" y="1596673"/>
            <a:ext cx="914400" cy="914400"/>
          </a:xfrm>
          <a:prstGeom prst="rect">
            <a:avLst/>
          </a:prstGeom>
        </p:spPr>
      </p:pic>
      <p:pic>
        <p:nvPicPr>
          <p:cNvPr id="10" name="Graphic 9" descr="Succulent">
            <a:extLst>
              <a:ext uri="{FF2B5EF4-FFF2-40B4-BE49-F238E27FC236}">
                <a16:creationId xmlns:a16="http://schemas.microsoft.com/office/drawing/2014/main" id="{8DEC0F39-D635-4095-9F42-44423F32DC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6993" y="425253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764758"/>
              </p:ext>
            </p:extLst>
          </p:nvPr>
        </p:nvGraphicFramePr>
        <p:xfrm>
          <a:off x="329425" y="2027539"/>
          <a:ext cx="11128284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184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24192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96204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2867972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소통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내성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수면 부족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금단 현상</a:t>
                      </a:r>
                      <a:r>
                        <a:rPr lang="en-US" altLang="ko-KR" sz="2400" b="1" dirty="0"/>
                        <a:t>/</a:t>
                      </a:r>
                      <a:r>
                        <a:rPr lang="ko-KR" altLang="en-US" sz="2400" b="1" dirty="0"/>
                        <a:t>증상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식욕 저하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사시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고립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멀미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강박적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과격하다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충동적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분노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3451062" y="2662516"/>
            <a:ext cx="2257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communication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3563325" y="3222256"/>
            <a:ext cx="1896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lack of sleep</a:t>
            </a:r>
            <a:endParaRPr lang="ko-KR" altLang="en-US" sz="24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3451565" y="3752019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loss of appetite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3847805" y="4293202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isolation </a:t>
            </a:r>
            <a:endParaRPr lang="ko-KR" altLang="en-US" sz="2400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3736044" y="4813670"/>
            <a:ext cx="1640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obsessive 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3786843" y="5335419"/>
            <a:ext cx="1555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impulsive </a:t>
            </a:r>
            <a:endParaRPr lang="ko-KR" altLang="en-US" sz="24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9276437" y="2662516"/>
            <a:ext cx="145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tolerance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8555378" y="3222256"/>
            <a:ext cx="28841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200" dirty="0"/>
              <a:t>withdrawal symptoms</a:t>
            </a:r>
            <a:endParaRPr lang="ko-KR" altLang="en-US" sz="22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8744521" y="3741858"/>
            <a:ext cx="2512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squint, cross-eye</a:t>
            </a:r>
            <a:endParaRPr lang="ko-KR" altLang="en-US" sz="24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8663242" y="4301599"/>
            <a:ext cx="2734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(car, sea) sickness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9069641" y="4853122"/>
            <a:ext cx="1845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be violent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9679241" y="5362831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rage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눌러서 </a:t>
            </a:r>
            <a:r>
              <a:rPr lang="ko-KR" altLang="en-US" sz="3600" b="1" dirty="0">
                <a:solidFill>
                  <a:srgbClr val="0000FF"/>
                </a:solidFill>
              </a:rPr>
              <a:t>슈아님 답변</a:t>
            </a:r>
            <a:r>
              <a:rPr lang="ko-KR" altLang="en-US" sz="3600" b="1" dirty="0"/>
              <a:t>을 읽어 보세요</a:t>
            </a:r>
            <a:r>
              <a:rPr lang="en-US" altLang="ko-KR" sz="3600" b="1" dirty="0"/>
              <a:t>.</a:t>
            </a:r>
          </a:p>
          <a:p>
            <a:r>
              <a:rPr lang="en-US" altLang="ko-KR" sz="28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https://kin.naver.com/qna/detail.nhn?d1id=3&amp;dirId=316&amp;docId=334416995&amp;qb=6rKM7J6E7KSR64+F7J2AIOyniOuzkQ==&amp;enc=utf8&amp;section=kin&amp;rank=3&amp;search_sort=0&amp;spq=0</a:t>
            </a:r>
            <a:endParaRPr lang="en-US" altLang="ko-KR" sz="3000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38562" y="3820321"/>
            <a:ext cx="11300988" cy="1862501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여러분은 게임 중독을 질병이라고 보는 것에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찬성합니까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  <a:r>
              <a:rPr lang="ko-KR" altLang="en-US" sz="3000" b="1" dirty="0">
                <a:solidFill>
                  <a:schemeClr val="bg1"/>
                </a:solidFill>
              </a:rPr>
              <a:t> 반대합니까</a:t>
            </a:r>
            <a:r>
              <a:rPr lang="en-US" altLang="ko-KR" sz="3000" b="1" dirty="0">
                <a:solidFill>
                  <a:schemeClr val="bg1"/>
                </a:solidFill>
              </a:rPr>
              <a:t>? </a:t>
            </a:r>
            <a:r>
              <a:rPr lang="ko-KR" altLang="en-US" sz="3000" b="1" dirty="0">
                <a:solidFill>
                  <a:schemeClr val="bg1"/>
                </a:solidFill>
              </a:rPr>
              <a:t>왜 그렇게 생각하는지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여러분의 생각을 한 단락 정도 써 보세요</a:t>
            </a:r>
            <a:r>
              <a:rPr lang="en-US" altLang="ko-KR" sz="3000" b="1" dirty="0">
                <a:solidFill>
                  <a:schemeClr val="bg1"/>
                </a:solidFill>
              </a:rPr>
              <a:t>.</a:t>
            </a:r>
            <a:r>
              <a:rPr lang="ko-KR" altLang="en-US" sz="3000" b="1" dirty="0">
                <a:solidFill>
                  <a:schemeClr val="bg1"/>
                </a:solidFill>
              </a:rPr>
              <a:t> </a:t>
            </a:r>
            <a:endParaRPr lang="en-US" altLang="ko-KR" sz="3000" b="1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6AA309-5D97-4BBE-9B8A-DAD67CE6401D}"/>
              </a:ext>
            </a:extLst>
          </p:cNvPr>
          <p:cNvSpPr/>
          <p:nvPr/>
        </p:nvSpPr>
        <p:spPr>
          <a:xfrm>
            <a:off x="306951" y="4428405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6" name="Graphic 5" descr="Game controller">
            <a:extLst>
              <a:ext uri="{FF2B5EF4-FFF2-40B4-BE49-F238E27FC236}">
                <a16:creationId xmlns:a16="http://schemas.microsoft.com/office/drawing/2014/main" id="{AABE682D-A95C-4CEF-B973-09E663553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3175" y="12216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586562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보고 질문에 대한 생각을 써 보세요</a:t>
            </a:r>
            <a:r>
              <a:rPr lang="en-US" altLang="ko-KR" sz="3600" b="1" dirty="0"/>
              <a:t>.</a:t>
            </a:r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https://www.youtube.com/watch?v=UaED0vpbUZw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3E08DD-7917-42A5-ADAF-AE75299432F4}"/>
              </a:ext>
            </a:extLst>
          </p:cNvPr>
          <p:cNvSpPr/>
          <p:nvPr/>
        </p:nvSpPr>
        <p:spPr>
          <a:xfrm>
            <a:off x="226431" y="3061855"/>
            <a:ext cx="11430000" cy="2978727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ko-KR" altLang="en-US" sz="3200" b="1" dirty="0"/>
              <a:t>      게임 중에는 사람을 죽이는 게임이 있습니다</a:t>
            </a:r>
            <a:r>
              <a:rPr lang="en-US" altLang="ko-KR" sz="3200" b="1" dirty="0"/>
              <a:t>. </a:t>
            </a:r>
            <a:r>
              <a:rPr lang="ko-KR" altLang="en-US" sz="3200" b="1" dirty="0"/>
              <a:t>이런 </a:t>
            </a:r>
            <a:endParaRPr lang="en-US" altLang="ko-KR" sz="3200" b="1" dirty="0"/>
          </a:p>
          <a:p>
            <a:pPr lvl="2"/>
            <a:r>
              <a:rPr lang="en-US" altLang="ko-KR" sz="3200" b="1" dirty="0"/>
              <a:t>      </a:t>
            </a:r>
            <a:r>
              <a:rPr lang="ko-KR" altLang="en-US" sz="3200" b="1" dirty="0"/>
              <a:t>게임의 경우 연령 제한을 두는 것이 필요하다고</a:t>
            </a:r>
            <a:endParaRPr lang="en-US" altLang="ko-KR" sz="3200" b="1" dirty="0"/>
          </a:p>
          <a:p>
            <a:pPr lvl="2"/>
            <a:r>
              <a:rPr lang="en-US" altLang="ko-KR" sz="3200" b="1" dirty="0"/>
              <a:t>     </a:t>
            </a:r>
            <a:r>
              <a:rPr lang="ko-KR" altLang="en-US" sz="3200" b="1" dirty="0"/>
              <a:t> 생각하나요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아니면 사람을 죽이는 것이긴 하지만  </a:t>
            </a:r>
            <a:endParaRPr lang="en-US" altLang="ko-KR" sz="3200" b="1" dirty="0"/>
          </a:p>
          <a:p>
            <a:pPr lvl="2"/>
            <a:r>
              <a:rPr lang="en-US" altLang="ko-KR" sz="3200" b="1" dirty="0"/>
              <a:t>      </a:t>
            </a:r>
            <a:r>
              <a:rPr lang="ko-KR" altLang="en-US" sz="3200" b="1" dirty="0"/>
              <a:t>그냥 게임이기 때문에 연령제한이 필요없다고 </a:t>
            </a:r>
            <a:endParaRPr lang="en-US" altLang="ko-KR" sz="3200" b="1" dirty="0"/>
          </a:p>
          <a:p>
            <a:pPr lvl="2"/>
            <a:r>
              <a:rPr lang="en-US" altLang="ko-KR" sz="3200" b="1" dirty="0"/>
              <a:t>      </a:t>
            </a:r>
            <a:r>
              <a:rPr lang="ko-KR" altLang="en-US" sz="3200" b="1" dirty="0"/>
              <a:t>생각하나요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여러분의 생각을 한 단락 정도 </a:t>
            </a:r>
            <a:endParaRPr lang="en-US" altLang="ko-KR" sz="3200" b="1" dirty="0"/>
          </a:p>
          <a:p>
            <a:pPr lvl="2"/>
            <a:r>
              <a:rPr lang="en-US" altLang="ko-KR" sz="3200" b="1" dirty="0"/>
              <a:t>      </a:t>
            </a:r>
            <a:r>
              <a:rPr lang="ko-KR" altLang="en-US" sz="3200" b="1" dirty="0"/>
              <a:t>써 보세요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165F07-D907-4939-BE11-8B68598D8491}"/>
              </a:ext>
            </a:extLst>
          </p:cNvPr>
          <p:cNvSpPr/>
          <p:nvPr/>
        </p:nvSpPr>
        <p:spPr>
          <a:xfrm>
            <a:off x="226431" y="4161752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Graphic 2" descr="Internet">
            <a:extLst>
              <a:ext uri="{FF2B5EF4-FFF2-40B4-BE49-F238E27FC236}">
                <a16:creationId xmlns:a16="http://schemas.microsoft.com/office/drawing/2014/main" id="{E3BCFAB5-6D2C-4C46-BA29-7890C14079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18" y="14102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시청하고 질문에 답을 </a:t>
            </a:r>
            <a:endParaRPr lang="en-US" altLang="ko-KR" sz="3200" b="1" dirty="0"/>
          </a:p>
          <a:p>
            <a:r>
              <a:rPr lang="en-US" altLang="ko-KR" sz="3200" b="1" dirty="0"/>
              <a:t>       </a:t>
            </a:r>
            <a:r>
              <a:rPr lang="ko-KR" altLang="en-US" sz="3200" b="1"/>
              <a:t>찾아보세요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https://www.youtube.com/watch?v=bZqf-0u7M7U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DFFC2F-5F53-4B9E-852B-3A2154141C45}"/>
              </a:ext>
            </a:extLst>
          </p:cNvPr>
          <p:cNvSpPr/>
          <p:nvPr/>
        </p:nvSpPr>
        <p:spPr>
          <a:xfrm>
            <a:off x="357613" y="3429000"/>
            <a:ext cx="11300988" cy="2611582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</a:t>
            </a:r>
            <a:r>
              <a:rPr lang="en-US" altLang="ko-KR" sz="2800" b="1" dirty="0">
                <a:solidFill>
                  <a:schemeClr val="bg1"/>
                </a:solidFill>
              </a:rPr>
              <a:t>1) </a:t>
            </a:r>
            <a:r>
              <a:rPr lang="ko-KR" altLang="en-US" sz="2800" b="1" dirty="0">
                <a:solidFill>
                  <a:schemeClr val="bg1"/>
                </a:solidFill>
              </a:rPr>
              <a:t>이 사람은 몇 년 동안 게임을 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2) </a:t>
            </a:r>
            <a:r>
              <a:rPr lang="ko-KR" altLang="en-US" sz="2800" b="1" dirty="0">
                <a:solidFill>
                  <a:schemeClr val="bg1"/>
                </a:solidFill>
              </a:rPr>
              <a:t>이 사람은 게임을 많이 할 때 하루에 몇 시간을 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3) </a:t>
            </a:r>
            <a:r>
              <a:rPr lang="ko-KR" altLang="en-US" sz="2800" b="1" dirty="0">
                <a:solidFill>
                  <a:schemeClr val="bg1"/>
                </a:solidFill>
              </a:rPr>
              <a:t>이 사람이 게임을 할 수밖에 없었던 가장 큰 이유는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4) </a:t>
            </a:r>
            <a:r>
              <a:rPr lang="ko-KR" altLang="en-US" sz="2800" b="1" dirty="0">
                <a:solidFill>
                  <a:schemeClr val="bg1"/>
                </a:solidFill>
              </a:rPr>
              <a:t>게임 중독에서 벗어나는 첫 번째 방법은 뭐라고 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5) </a:t>
            </a:r>
            <a:r>
              <a:rPr lang="ko-KR" altLang="en-US" sz="2800" b="1" dirty="0">
                <a:solidFill>
                  <a:schemeClr val="bg1"/>
                </a:solidFill>
              </a:rPr>
              <a:t>이 사람은 중독에서 벗어나기 위해 무엇을 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6" name="Graphic 5" descr="Computer">
            <a:extLst>
              <a:ext uri="{FF2B5EF4-FFF2-40B4-BE49-F238E27FC236}">
                <a16:creationId xmlns:a16="http://schemas.microsoft.com/office/drawing/2014/main" id="{DA3FB939-BA0E-443F-A4D1-1D5ED71CC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200" y="1678216"/>
            <a:ext cx="914400" cy="914400"/>
          </a:xfrm>
          <a:prstGeom prst="rect">
            <a:avLst/>
          </a:prstGeom>
        </p:spPr>
      </p:pic>
      <p:pic>
        <p:nvPicPr>
          <p:cNvPr id="10" name="Graphic 9" descr="Lightbulb and gear">
            <a:extLst>
              <a:ext uri="{FF2B5EF4-FFF2-40B4-BE49-F238E27FC236}">
                <a16:creationId xmlns:a16="http://schemas.microsoft.com/office/drawing/2014/main" id="{89D15EB3-7F49-4E93-8C96-97AB44C230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399" y="4220247"/>
            <a:ext cx="1035462" cy="103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99616" y="1948954"/>
            <a:ext cx="10968038" cy="3372155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여러분은 현재 무엇인가 중독이 되어 있는 것이 있나요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그 중독이 시작된 계기는 무엇인가요</a:t>
            </a:r>
            <a:r>
              <a:rPr lang="en-US" altLang="ko-KR" sz="3200" b="1" dirty="0"/>
              <a:t>? </a:t>
            </a:r>
          </a:p>
          <a:p>
            <a:r>
              <a:rPr lang="ko-KR" altLang="en-US" sz="3200" b="1" dirty="0"/>
              <a:t>그 중독으로 인해 일어나고 있는 나쁜 일이나 결과가 있나요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그 중독을 벗어나기 위해 여러분이 할 수 있는 것이 </a:t>
            </a:r>
            <a:r>
              <a:rPr lang="ko-KR" altLang="en-US" sz="3200" b="1"/>
              <a:t>무엇인지 두 단락 </a:t>
            </a:r>
            <a:r>
              <a:rPr lang="ko-KR" altLang="en-US" sz="3200" b="1" dirty="0"/>
              <a:t>이상 여러분의 생각을 잘 정리해서 써 보세요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196" y="2073264"/>
            <a:ext cx="646332" cy="646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102489" y="2073264"/>
            <a:ext cx="120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2087</TotalTime>
  <Words>513</Words>
  <Application>Microsoft Office PowerPoint</Application>
  <PresentationFormat>Widescreen</PresentationFormat>
  <Paragraphs>87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5  게임 중독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202</cp:revision>
  <dcterms:created xsi:type="dcterms:W3CDTF">2020-04-18T22:55:50Z</dcterms:created>
  <dcterms:modified xsi:type="dcterms:W3CDTF">2020-06-27T05:35:18Z</dcterms:modified>
</cp:coreProperties>
</file>